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4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" name="Google Shape;2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" name="Google Shape;5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7" name="Google Shape;14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5" name="Google Shape;225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3" name="Google Shape;253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1" name="Google Shape;281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6" name="Google Shape;306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A3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566928" y="640080"/>
            <a:ext cx="256032" cy="256032"/>
          </a:xfrm>
          <a:prstGeom prst="roundRect">
            <a:avLst>
              <a:gd name="adj" fmla="val 17857"/>
            </a:avLst>
          </a:prstGeom>
          <a:solidFill>
            <a:srgbClr val="0092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932688" y="640080"/>
            <a:ext cx="256032" cy="256032"/>
          </a:xfrm>
          <a:prstGeom prst="roundRect">
            <a:avLst>
              <a:gd name="adj" fmla="val 17857"/>
            </a:avLst>
          </a:prstGeom>
          <a:solidFill>
            <a:srgbClr val="D600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1298448" y="640080"/>
            <a:ext cx="256032" cy="256032"/>
          </a:xfrm>
          <a:prstGeom prst="roundRect">
            <a:avLst>
              <a:gd name="adj" fmla="val 17857"/>
            </a:avLst>
          </a:prstGeom>
          <a:solidFill>
            <a:srgbClr val="F0A8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1664208" y="640080"/>
            <a:ext cx="256032" cy="256032"/>
          </a:xfrm>
          <a:prstGeom prst="roundRect">
            <a:avLst>
              <a:gd name="adj" fmla="val 17857"/>
            </a:avLst>
          </a:prstGeom>
          <a:solidFill>
            <a:srgbClr val="8C86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548640" y="1600200"/>
            <a:ext cx="110642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FC9E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3"/>
          <p:cNvSpPr/>
          <p:nvPr/>
        </p:nvSpPr>
        <p:spPr>
          <a:xfrm>
            <a:off x="548640" y="2011680"/>
            <a:ext cx="11064240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Arial"/>
              <a:buNone/>
            </a:pPr>
            <a:r>
              <a:rPr lang="en-US" sz="4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Odoo ERP – gyakorlati alapozó</a:t>
            </a:r>
            <a:endParaRPr sz="4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3"/>
          <p:cNvSpPr/>
          <p:nvPr/>
        </p:nvSpPr>
        <p:spPr>
          <a:xfrm>
            <a:off x="548640" y="3063240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5FB4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FF5FB4"/>
                </a:solidFill>
                <a:latin typeface="Arial"/>
                <a:ea typeface="Arial"/>
                <a:cs typeface="Arial"/>
                <a:sym typeface="Arial"/>
              </a:rPr>
              <a:t>Belépéstől az első üzleti folyamatig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3"/>
          <p:cNvSpPr/>
          <p:nvPr/>
        </p:nvSpPr>
        <p:spPr>
          <a:xfrm>
            <a:off x="548640" y="3657600"/>
            <a:ext cx="886968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FC9E0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CFC9E0"/>
                </a:solidFill>
                <a:latin typeface="Arial"/>
                <a:ea typeface="Arial"/>
                <a:cs typeface="Arial"/>
                <a:sym typeface="Arial"/>
              </a:rPr>
              <a:t>Alapadatok, majd egy teljes eladási és beszerzési folyamat végigvitele a rendszerben.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" name="Google Shape;24;p3"/>
          <p:cNvCxnSpPr/>
          <p:nvPr/>
        </p:nvCxnSpPr>
        <p:spPr>
          <a:xfrm>
            <a:off x="566928" y="5760720"/>
            <a:ext cx="3657600" cy="0"/>
          </a:xfrm>
          <a:prstGeom prst="straightConnector1">
            <a:avLst/>
          </a:prstGeom>
          <a:noFill/>
          <a:ln w="12700" cap="flat" cmpd="sng">
            <a:solidFill>
              <a:srgbClr val="8C86A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25;p3"/>
          <p:cNvSpPr/>
          <p:nvPr/>
        </p:nvSpPr>
        <p:spPr>
          <a:xfrm>
            <a:off x="548640" y="5897880"/>
            <a:ext cx="9144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A93B8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9A93B8"/>
                </a:solidFill>
                <a:latin typeface="Arial"/>
                <a:ea typeface="Arial"/>
                <a:cs typeface="Arial"/>
                <a:sym typeface="Arial"/>
              </a:rPr>
              <a:t>soft4biz · Odoo ERP gyakorlati alapozó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6007F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D6007F"/>
                </a:solidFill>
                <a:latin typeface="Arial"/>
                <a:ea typeface="Arial"/>
                <a:cs typeface="Arial"/>
                <a:sym typeface="Arial"/>
              </a:rPr>
              <a:t>ÁTTEKINTÉS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548640" y="658368"/>
            <a:ext cx="11094415" cy="713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Mit gyakorlunk ma?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4"/>
          <p:cNvSpPr/>
          <p:nvPr/>
        </p:nvSpPr>
        <p:spPr>
          <a:xfrm>
            <a:off x="548640" y="1783080"/>
            <a:ext cx="5394960" cy="1965960"/>
          </a:xfrm>
          <a:prstGeom prst="roundRect">
            <a:avLst>
              <a:gd name="adj" fmla="val 2791"/>
            </a:avLst>
          </a:prstGeom>
          <a:solidFill>
            <a:srgbClr val="F4F1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4"/>
          <p:cNvSpPr/>
          <p:nvPr/>
        </p:nvSpPr>
        <p:spPr>
          <a:xfrm>
            <a:off x="822960" y="2075688"/>
            <a:ext cx="658368" cy="65836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" name="Google Shape;35;p4" descr="/tmp/icons2/database_blu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0719" y="2253447"/>
            <a:ext cx="302849" cy="302849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4"/>
          <p:cNvSpPr/>
          <p:nvPr/>
        </p:nvSpPr>
        <p:spPr>
          <a:xfrm>
            <a:off x="1691640" y="2039112"/>
            <a:ext cx="402336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Alapok &amp; alapadatok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4"/>
          <p:cNvSpPr/>
          <p:nvPr/>
        </p:nvSpPr>
        <p:spPr>
          <a:xfrm>
            <a:off x="1691640" y="2496312"/>
            <a:ext cx="402336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Bejelentkezés, felület, termék- és partnertörzs, szűrés-keresés.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4"/>
          <p:cNvSpPr/>
          <p:nvPr/>
        </p:nvSpPr>
        <p:spPr>
          <a:xfrm>
            <a:off x="6263640" y="1783080"/>
            <a:ext cx="5394960" cy="1965960"/>
          </a:xfrm>
          <a:prstGeom prst="roundRect">
            <a:avLst>
              <a:gd name="adj" fmla="val 2791"/>
            </a:avLst>
          </a:prstGeom>
          <a:solidFill>
            <a:srgbClr val="F4F1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4"/>
          <p:cNvSpPr/>
          <p:nvPr/>
        </p:nvSpPr>
        <p:spPr>
          <a:xfrm>
            <a:off x="6537960" y="2075688"/>
            <a:ext cx="658368" cy="65836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" name="Google Shape;40;p4" descr="/tmp/icons2/handshake_pin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15719" y="2253447"/>
            <a:ext cx="302849" cy="302849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4"/>
          <p:cNvSpPr/>
          <p:nvPr/>
        </p:nvSpPr>
        <p:spPr>
          <a:xfrm>
            <a:off x="7406640" y="2039112"/>
            <a:ext cx="402336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Eladási folyamat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4"/>
          <p:cNvSpPr/>
          <p:nvPr/>
        </p:nvSpPr>
        <p:spPr>
          <a:xfrm>
            <a:off x="7406640" y="2496312"/>
            <a:ext cx="402336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Árajánlattól a kifizetésig — egy teljes értékesítési ügylet.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4"/>
          <p:cNvSpPr/>
          <p:nvPr/>
        </p:nvSpPr>
        <p:spPr>
          <a:xfrm>
            <a:off x="548640" y="4023360"/>
            <a:ext cx="11091672" cy="1417320"/>
          </a:xfrm>
          <a:prstGeom prst="roundRect">
            <a:avLst>
              <a:gd name="adj" fmla="val 3871"/>
            </a:avLst>
          </a:prstGeom>
          <a:solidFill>
            <a:srgbClr val="F4F1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4"/>
          <p:cNvSpPr/>
          <p:nvPr/>
        </p:nvSpPr>
        <p:spPr>
          <a:xfrm>
            <a:off x="822960" y="4297680"/>
            <a:ext cx="658368" cy="65836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5" name="Google Shape;45;p4" descr="/tmp/icons2/truck_oran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00719" y="4475439"/>
            <a:ext cx="302849" cy="30284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4"/>
          <p:cNvSpPr/>
          <p:nvPr/>
        </p:nvSpPr>
        <p:spPr>
          <a:xfrm>
            <a:off x="1691640" y="4261104"/>
            <a:ext cx="96012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Beszerzési folyamat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4"/>
          <p:cNvSpPr/>
          <p:nvPr/>
        </p:nvSpPr>
        <p:spPr>
          <a:xfrm>
            <a:off x="1691640" y="4626864"/>
            <a:ext cx="960120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Árajánlatkéréstől a kifizetésig — egy teljes beszerzési ügylet.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4"/>
          <p:cNvSpPr/>
          <p:nvPr/>
        </p:nvSpPr>
        <p:spPr>
          <a:xfrm>
            <a:off x="548640" y="6400800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A93B8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9A93B8"/>
                </a:solidFill>
                <a:latin typeface="Arial"/>
                <a:ea typeface="Arial"/>
                <a:cs typeface="Arial"/>
                <a:sym typeface="Arial"/>
              </a:rPr>
              <a:t>soft4biz · Odoo ERP gyakorlati alapozó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5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6007F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D6007F"/>
                </a:solidFill>
                <a:latin typeface="Arial"/>
                <a:ea typeface="Arial"/>
                <a:cs typeface="Arial"/>
                <a:sym typeface="Arial"/>
              </a:rPr>
              <a:t>ALAPOK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5"/>
          <p:cNvSpPr/>
          <p:nvPr/>
        </p:nvSpPr>
        <p:spPr>
          <a:xfrm>
            <a:off x="548640" y="658368"/>
            <a:ext cx="11094415" cy="713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Rendszerbe belépés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5"/>
          <p:cNvSpPr/>
          <p:nvPr/>
        </p:nvSpPr>
        <p:spPr>
          <a:xfrm>
            <a:off x="548640" y="1920240"/>
            <a:ext cx="822960" cy="822960"/>
          </a:xfrm>
          <a:prstGeom prst="roundRect">
            <a:avLst>
              <a:gd name="adj" fmla="val 20000"/>
            </a:avLst>
          </a:prstGeom>
          <a:solidFill>
            <a:srgbClr val="E0F1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7" name="Google Shape;57;p5" descr="/tmp/icons2/key_blu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0839" y="2142439"/>
            <a:ext cx="378562" cy="378562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5"/>
          <p:cNvSpPr/>
          <p:nvPr/>
        </p:nvSpPr>
        <p:spPr>
          <a:xfrm>
            <a:off x="1554480" y="1901952"/>
            <a:ext cx="10088575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Bejelentkezés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5"/>
          <p:cNvSpPr/>
          <p:nvPr/>
        </p:nvSpPr>
        <p:spPr>
          <a:xfrm>
            <a:off x="1554480" y="2286000"/>
            <a:ext cx="10088575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350"/>
              <a:buFont typeface="Arial"/>
              <a:buNone/>
            </a:pPr>
            <a:r>
              <a:rPr lang="en-US" sz="135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Saját felhasználói fiókkal, a jogosultságoknak megfelelő menükkel és jogokkal.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5"/>
          <p:cNvSpPr/>
          <p:nvPr/>
        </p:nvSpPr>
        <p:spPr>
          <a:xfrm>
            <a:off x="548640" y="3246120"/>
            <a:ext cx="822960" cy="822960"/>
          </a:xfrm>
          <a:prstGeom prst="roundRect">
            <a:avLst>
              <a:gd name="adj" fmla="val 20000"/>
            </a:avLst>
          </a:prstGeom>
          <a:solidFill>
            <a:srgbClr val="FBE3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" name="Google Shape;61;p5" descr="/tmp/icons2/compass_pin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0839" y="3468319"/>
            <a:ext cx="378562" cy="378562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5"/>
          <p:cNvSpPr/>
          <p:nvPr/>
        </p:nvSpPr>
        <p:spPr>
          <a:xfrm>
            <a:off x="1554480" y="3227832"/>
            <a:ext cx="10088575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Felület és menürendszer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5"/>
          <p:cNvSpPr/>
          <p:nvPr/>
        </p:nvSpPr>
        <p:spPr>
          <a:xfrm>
            <a:off x="1554480" y="3611880"/>
            <a:ext cx="10088575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350"/>
              <a:buFont typeface="Arial"/>
              <a:buNone/>
            </a:pPr>
            <a:r>
              <a:rPr lang="en-US" sz="135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App-váltó, modulok menüje, globális kereső — ugyanaz a logika minden Odoo modulban.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5"/>
          <p:cNvSpPr/>
          <p:nvPr/>
        </p:nvSpPr>
        <p:spPr>
          <a:xfrm>
            <a:off x="548640" y="5806440"/>
            <a:ext cx="11094415" cy="502920"/>
          </a:xfrm>
          <a:prstGeom prst="roundRect">
            <a:avLst>
              <a:gd name="adj" fmla="val 10909"/>
            </a:avLst>
          </a:prstGeom>
          <a:solidFill>
            <a:srgbClr val="F4F1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5"/>
          <p:cNvSpPr/>
          <p:nvPr/>
        </p:nvSpPr>
        <p:spPr>
          <a:xfrm>
            <a:off x="822960" y="5806440"/>
            <a:ext cx="10545775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350"/>
              <a:buFont typeface="Arial"/>
              <a:buNone/>
            </a:pPr>
            <a:r>
              <a:rPr lang="en-US" sz="135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Ugyanazt a felületi logikát tanuljuk meg egyszer — utána minden modulban visszaköszön.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5"/>
          <p:cNvSpPr/>
          <p:nvPr/>
        </p:nvSpPr>
        <p:spPr>
          <a:xfrm>
            <a:off x="548640" y="6400800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A93B8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9A93B8"/>
                </a:solidFill>
                <a:latin typeface="Arial"/>
                <a:ea typeface="Arial"/>
                <a:cs typeface="Arial"/>
                <a:sym typeface="Arial"/>
              </a:rPr>
              <a:t>soft4biz · Odoo ERP gyakorlati alapozó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6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6007F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D6007F"/>
                </a:solidFill>
                <a:latin typeface="Arial"/>
                <a:ea typeface="Arial"/>
                <a:cs typeface="Arial"/>
                <a:sym typeface="Arial"/>
              </a:rPr>
              <a:t>ALAPADATOK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6"/>
          <p:cNvSpPr/>
          <p:nvPr/>
        </p:nvSpPr>
        <p:spPr>
          <a:xfrm>
            <a:off x="548640" y="658368"/>
            <a:ext cx="11094415" cy="713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Az alapadat a ház alapja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6"/>
          <p:cNvSpPr/>
          <p:nvPr/>
        </p:nvSpPr>
        <p:spPr>
          <a:xfrm>
            <a:off x="548640" y="1828800"/>
            <a:ext cx="3383280" cy="822960"/>
          </a:xfrm>
          <a:prstGeom prst="roundRect">
            <a:avLst>
              <a:gd name="adj" fmla="val 8889"/>
            </a:avLst>
          </a:prstGeom>
          <a:solidFill>
            <a:srgbClr val="0092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6"/>
          <p:cNvSpPr/>
          <p:nvPr/>
        </p:nvSpPr>
        <p:spPr>
          <a:xfrm>
            <a:off x="548640" y="1828800"/>
            <a:ext cx="338328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Alap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(adatok)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6"/>
          <p:cNvSpPr/>
          <p:nvPr/>
        </p:nvSpPr>
        <p:spPr>
          <a:xfrm>
            <a:off x="3931920" y="1828800"/>
            <a:ext cx="45720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B9B3CC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B9B3CC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6"/>
          <p:cNvSpPr/>
          <p:nvPr/>
        </p:nvSpPr>
        <p:spPr>
          <a:xfrm>
            <a:off x="4389120" y="1828800"/>
            <a:ext cx="3383280" cy="822960"/>
          </a:xfrm>
          <a:prstGeom prst="roundRect">
            <a:avLst>
              <a:gd name="adj" fmla="val 8889"/>
            </a:avLst>
          </a:prstGeom>
          <a:solidFill>
            <a:srgbClr val="D600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6"/>
          <p:cNvSpPr/>
          <p:nvPr/>
        </p:nvSpPr>
        <p:spPr>
          <a:xfrm>
            <a:off x="4389120" y="1828800"/>
            <a:ext cx="338328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Falak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(folyamatok)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6"/>
          <p:cNvSpPr/>
          <p:nvPr/>
        </p:nvSpPr>
        <p:spPr>
          <a:xfrm>
            <a:off x="7772400" y="1828800"/>
            <a:ext cx="45720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B9B3CC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B9B3CC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6"/>
          <p:cNvSpPr/>
          <p:nvPr/>
        </p:nvSpPr>
        <p:spPr>
          <a:xfrm>
            <a:off x="8229600" y="1828800"/>
            <a:ext cx="3383280" cy="822960"/>
          </a:xfrm>
          <a:prstGeom prst="roundRect">
            <a:avLst>
              <a:gd name="adj" fmla="val 8889"/>
            </a:avLst>
          </a:prstGeom>
          <a:solidFill>
            <a:srgbClr val="F0A8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6"/>
          <p:cNvSpPr/>
          <p:nvPr/>
        </p:nvSpPr>
        <p:spPr>
          <a:xfrm>
            <a:off x="8229600" y="1828800"/>
            <a:ext cx="338328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Tető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(jelentések, döntések)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6"/>
          <p:cNvSpPr/>
          <p:nvPr/>
        </p:nvSpPr>
        <p:spPr>
          <a:xfrm>
            <a:off x="548640" y="3703320"/>
            <a:ext cx="5349240" cy="1965960"/>
          </a:xfrm>
          <a:prstGeom prst="roundRect">
            <a:avLst>
              <a:gd name="adj" fmla="val 2791"/>
            </a:avLst>
          </a:prstGeom>
          <a:solidFill>
            <a:srgbClr val="F4F1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6"/>
          <p:cNvSpPr/>
          <p:nvPr/>
        </p:nvSpPr>
        <p:spPr>
          <a:xfrm>
            <a:off x="777240" y="3904488"/>
            <a:ext cx="48920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92C8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0092C8"/>
                </a:solidFill>
                <a:latin typeface="Arial"/>
                <a:ea typeface="Arial"/>
                <a:cs typeface="Arial"/>
                <a:sym typeface="Arial"/>
              </a:rPr>
              <a:t>Jó alapadat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6"/>
          <p:cNvSpPr/>
          <p:nvPr/>
        </p:nvSpPr>
        <p:spPr>
          <a:xfrm>
            <a:off x="777240" y="4416552"/>
            <a:ext cx="4892040" cy="1051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Pontos, egységes, karbantartott törzsadat — erre biztonságosan lehet építeni minden folyamatot.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6"/>
          <p:cNvSpPr/>
          <p:nvPr/>
        </p:nvSpPr>
        <p:spPr>
          <a:xfrm>
            <a:off x="6080760" y="3703320"/>
            <a:ext cx="5349240" cy="1965960"/>
          </a:xfrm>
          <a:prstGeom prst="roundRect">
            <a:avLst>
              <a:gd name="adj" fmla="val 2791"/>
            </a:avLst>
          </a:prstGeom>
          <a:solidFill>
            <a:srgbClr val="F4F1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6"/>
          <p:cNvSpPr/>
          <p:nvPr/>
        </p:nvSpPr>
        <p:spPr>
          <a:xfrm>
            <a:off x="6309360" y="3904488"/>
            <a:ext cx="48920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6007F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D6007F"/>
                </a:solidFill>
                <a:latin typeface="Arial"/>
                <a:ea typeface="Arial"/>
                <a:cs typeface="Arial"/>
                <a:sym typeface="Arial"/>
              </a:rPr>
              <a:t>Hibás alapadat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6"/>
          <p:cNvSpPr/>
          <p:nvPr/>
        </p:nvSpPr>
        <p:spPr>
          <a:xfrm>
            <a:off x="6309360" y="4416552"/>
            <a:ext cx="4892040" cy="1051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Duplikált partner, rossz mértékegység vagy ár — repedt fal, ami előbb-utóbb az egész házon meglátszik.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6"/>
          <p:cNvSpPr/>
          <p:nvPr/>
        </p:nvSpPr>
        <p:spPr>
          <a:xfrm>
            <a:off x="548640" y="6400800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A93B8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9A93B8"/>
                </a:solidFill>
                <a:latin typeface="Arial"/>
                <a:ea typeface="Arial"/>
                <a:cs typeface="Arial"/>
                <a:sym typeface="Arial"/>
              </a:rPr>
              <a:t>soft4biz · Odoo ERP gyakorlati alapozó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7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6007F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D6007F"/>
                </a:solidFill>
                <a:latin typeface="Arial"/>
                <a:ea typeface="Arial"/>
                <a:cs typeface="Arial"/>
                <a:sym typeface="Arial"/>
              </a:rPr>
              <a:t>ALAPADATOK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7"/>
          <p:cNvSpPr/>
          <p:nvPr/>
        </p:nvSpPr>
        <p:spPr>
          <a:xfrm>
            <a:off x="548640" y="658368"/>
            <a:ext cx="11094415" cy="713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Termékadatbázis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7"/>
          <p:cNvSpPr/>
          <p:nvPr/>
        </p:nvSpPr>
        <p:spPr>
          <a:xfrm>
            <a:off x="548640" y="1691640"/>
            <a:ext cx="5394960" cy="1965960"/>
          </a:xfrm>
          <a:prstGeom prst="roundRect">
            <a:avLst>
              <a:gd name="adj" fmla="val 2791"/>
            </a:avLst>
          </a:prstGeom>
          <a:solidFill>
            <a:srgbClr val="F4F1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7"/>
          <p:cNvSpPr/>
          <p:nvPr/>
        </p:nvSpPr>
        <p:spPr>
          <a:xfrm>
            <a:off x="822960" y="1984248"/>
            <a:ext cx="658368" cy="65836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8" name="Google Shape;98;p7" descr="/tmp/icons2/barcode_blu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0719" y="2162007"/>
            <a:ext cx="302849" cy="302849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7"/>
          <p:cNvSpPr/>
          <p:nvPr/>
        </p:nvSpPr>
        <p:spPr>
          <a:xfrm>
            <a:off x="1691640" y="1947672"/>
            <a:ext cx="402336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Cikkszám &amp; elnevezés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7"/>
          <p:cNvSpPr/>
          <p:nvPr/>
        </p:nvSpPr>
        <p:spPr>
          <a:xfrm>
            <a:off x="1691640" y="2404872"/>
            <a:ext cx="402336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Egyedi azonosító és egyértelmű, konzisztens elnevezés minden termékhez.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7"/>
          <p:cNvSpPr/>
          <p:nvPr/>
        </p:nvSpPr>
        <p:spPr>
          <a:xfrm>
            <a:off x="6263640" y="1691640"/>
            <a:ext cx="5394960" cy="1965960"/>
          </a:xfrm>
          <a:prstGeom prst="roundRect">
            <a:avLst>
              <a:gd name="adj" fmla="val 2791"/>
            </a:avLst>
          </a:prstGeom>
          <a:solidFill>
            <a:srgbClr val="F4F1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7"/>
          <p:cNvSpPr/>
          <p:nvPr/>
        </p:nvSpPr>
        <p:spPr>
          <a:xfrm>
            <a:off x="6537960" y="1984248"/>
            <a:ext cx="658368" cy="65836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3" name="Google Shape;103;p7" descr="/tmp/icons2/layergroup_pin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15719" y="2162007"/>
            <a:ext cx="302849" cy="30284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7"/>
          <p:cNvSpPr/>
          <p:nvPr/>
        </p:nvSpPr>
        <p:spPr>
          <a:xfrm>
            <a:off x="7406640" y="1947672"/>
            <a:ext cx="402336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Kategória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7"/>
          <p:cNvSpPr/>
          <p:nvPr/>
        </p:nvSpPr>
        <p:spPr>
          <a:xfrm>
            <a:off x="7406640" y="2404872"/>
            <a:ext cx="402336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Hierarchikus csoportosítás — riportokhoz és szűréshez is elengedhetetlen.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7"/>
          <p:cNvSpPr/>
          <p:nvPr/>
        </p:nvSpPr>
        <p:spPr>
          <a:xfrm>
            <a:off x="548640" y="3931920"/>
            <a:ext cx="5394960" cy="1965960"/>
          </a:xfrm>
          <a:prstGeom prst="roundRect">
            <a:avLst>
              <a:gd name="adj" fmla="val 2791"/>
            </a:avLst>
          </a:prstGeom>
          <a:solidFill>
            <a:srgbClr val="F4F1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7"/>
          <p:cNvSpPr/>
          <p:nvPr/>
        </p:nvSpPr>
        <p:spPr>
          <a:xfrm>
            <a:off x="822960" y="4224528"/>
            <a:ext cx="658368" cy="65836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8" name="Google Shape;108;p7" descr="/tmp/icons2/tag_oran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00719" y="4402287"/>
            <a:ext cx="302849" cy="30284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7"/>
          <p:cNvSpPr/>
          <p:nvPr/>
        </p:nvSpPr>
        <p:spPr>
          <a:xfrm>
            <a:off x="1691640" y="4187952"/>
            <a:ext cx="402336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Mértékegység &amp; ár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7"/>
          <p:cNvSpPr/>
          <p:nvPr/>
        </p:nvSpPr>
        <p:spPr>
          <a:xfrm>
            <a:off x="1691640" y="4645152"/>
            <a:ext cx="402336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Alap mértékegység, beszerzési és eladási ár, adókulcs.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7"/>
          <p:cNvSpPr/>
          <p:nvPr/>
        </p:nvSpPr>
        <p:spPr>
          <a:xfrm>
            <a:off x="6263640" y="3931920"/>
            <a:ext cx="5394960" cy="1965960"/>
          </a:xfrm>
          <a:prstGeom prst="roundRect">
            <a:avLst>
              <a:gd name="adj" fmla="val 2791"/>
            </a:avLst>
          </a:prstGeom>
          <a:solidFill>
            <a:srgbClr val="F4F1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"/>
          <p:cNvSpPr/>
          <p:nvPr/>
        </p:nvSpPr>
        <p:spPr>
          <a:xfrm>
            <a:off x="6537960" y="4224528"/>
            <a:ext cx="658368" cy="65836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7" descr="/tmp/icons2/warehouse_gray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15719" y="4402287"/>
            <a:ext cx="302849" cy="30284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7"/>
          <p:cNvSpPr/>
          <p:nvPr/>
        </p:nvSpPr>
        <p:spPr>
          <a:xfrm>
            <a:off x="7406640" y="4187952"/>
            <a:ext cx="402336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Készlet nyomon követése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7"/>
          <p:cNvSpPr/>
          <p:nvPr/>
        </p:nvSpPr>
        <p:spPr>
          <a:xfrm>
            <a:off x="7406640" y="4645152"/>
            <a:ext cx="402336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Raktári mennyiség, minimum készlet, utánrendelési szabályok.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7"/>
          <p:cNvSpPr/>
          <p:nvPr/>
        </p:nvSpPr>
        <p:spPr>
          <a:xfrm>
            <a:off x="548640" y="6400800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A93B8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9A93B8"/>
                </a:solidFill>
                <a:latin typeface="Arial"/>
                <a:ea typeface="Arial"/>
                <a:cs typeface="Arial"/>
                <a:sym typeface="Arial"/>
              </a:rPr>
              <a:t>soft4biz · Odoo ERP gyakorlati alapozó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6007F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D6007F"/>
                </a:solidFill>
                <a:latin typeface="Arial"/>
                <a:ea typeface="Arial"/>
                <a:cs typeface="Arial"/>
                <a:sym typeface="Arial"/>
              </a:rPr>
              <a:t>ALAPADATOK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8"/>
          <p:cNvSpPr/>
          <p:nvPr/>
        </p:nvSpPr>
        <p:spPr>
          <a:xfrm>
            <a:off x="548640" y="658368"/>
            <a:ext cx="11094415" cy="713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Partner adatbázis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8"/>
          <p:cNvSpPr/>
          <p:nvPr/>
        </p:nvSpPr>
        <p:spPr>
          <a:xfrm>
            <a:off x="548640" y="1691640"/>
            <a:ext cx="5394960" cy="1965960"/>
          </a:xfrm>
          <a:prstGeom prst="roundRect">
            <a:avLst>
              <a:gd name="adj" fmla="val 2791"/>
            </a:avLst>
          </a:prstGeom>
          <a:solidFill>
            <a:srgbClr val="F4F1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8"/>
          <p:cNvSpPr/>
          <p:nvPr/>
        </p:nvSpPr>
        <p:spPr>
          <a:xfrm>
            <a:off x="822960" y="1984248"/>
            <a:ext cx="658368" cy="65836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6" name="Google Shape;126;p8" descr="/tmp/icons2/usergroup_blu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0719" y="2162007"/>
            <a:ext cx="302849" cy="302849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8"/>
          <p:cNvSpPr/>
          <p:nvPr/>
        </p:nvSpPr>
        <p:spPr>
          <a:xfrm>
            <a:off x="1691640" y="1947672"/>
            <a:ext cx="402336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Ügyfél / szállító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8"/>
          <p:cNvSpPr/>
          <p:nvPr/>
        </p:nvSpPr>
        <p:spPr>
          <a:xfrm>
            <a:off x="1691640" y="2404872"/>
            <a:ext cx="402336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Egy partner egyszerre lehet vevő és szállító is a rendszerben.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8"/>
          <p:cNvSpPr/>
          <p:nvPr/>
        </p:nvSpPr>
        <p:spPr>
          <a:xfrm>
            <a:off x="6263640" y="1691640"/>
            <a:ext cx="5394960" cy="1965960"/>
          </a:xfrm>
          <a:prstGeom prst="roundRect">
            <a:avLst>
              <a:gd name="adj" fmla="val 2791"/>
            </a:avLst>
          </a:prstGeom>
          <a:solidFill>
            <a:srgbClr val="F4F1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8"/>
          <p:cNvSpPr/>
          <p:nvPr/>
        </p:nvSpPr>
        <p:spPr>
          <a:xfrm>
            <a:off x="6537960" y="1984248"/>
            <a:ext cx="658368" cy="65836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1" name="Google Shape;131;p8" descr="/tmp/icons2/addresscard_pin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15719" y="2162007"/>
            <a:ext cx="302849" cy="30284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8"/>
          <p:cNvSpPr/>
          <p:nvPr/>
        </p:nvSpPr>
        <p:spPr>
          <a:xfrm>
            <a:off x="7406640" y="1947672"/>
            <a:ext cx="402336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Kapcsolattartók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8"/>
          <p:cNvSpPr/>
          <p:nvPr/>
        </p:nvSpPr>
        <p:spPr>
          <a:xfrm>
            <a:off x="7406640" y="2404872"/>
            <a:ext cx="402336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Több kapcsolattartó egy céghez, saját elérhetőségekkel.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8"/>
          <p:cNvSpPr/>
          <p:nvPr/>
        </p:nvSpPr>
        <p:spPr>
          <a:xfrm>
            <a:off x="548640" y="3931920"/>
            <a:ext cx="5394960" cy="1965960"/>
          </a:xfrm>
          <a:prstGeom prst="roundRect">
            <a:avLst>
              <a:gd name="adj" fmla="val 2791"/>
            </a:avLst>
          </a:prstGeom>
          <a:solidFill>
            <a:srgbClr val="F4F1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8"/>
          <p:cNvSpPr/>
          <p:nvPr/>
        </p:nvSpPr>
        <p:spPr>
          <a:xfrm>
            <a:off x="822960" y="4224528"/>
            <a:ext cx="658368" cy="65836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6" name="Google Shape;136;p8" descr="/tmp/icons2/maplocation_oran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00719" y="4402287"/>
            <a:ext cx="302849" cy="302849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8"/>
          <p:cNvSpPr/>
          <p:nvPr/>
        </p:nvSpPr>
        <p:spPr>
          <a:xfrm>
            <a:off x="1691640" y="4187952"/>
            <a:ext cx="402336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Címek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/>
          <p:nvPr/>
        </p:nvSpPr>
        <p:spPr>
          <a:xfrm>
            <a:off x="1691640" y="4645152"/>
            <a:ext cx="402336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Számlázási és szállítási cím külön kezelve, akár többféle is.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8"/>
          <p:cNvSpPr/>
          <p:nvPr/>
        </p:nvSpPr>
        <p:spPr>
          <a:xfrm>
            <a:off x="6263640" y="3931920"/>
            <a:ext cx="5394960" cy="1965960"/>
          </a:xfrm>
          <a:prstGeom prst="roundRect">
            <a:avLst>
              <a:gd name="adj" fmla="val 2791"/>
            </a:avLst>
          </a:prstGeom>
          <a:solidFill>
            <a:srgbClr val="F4F1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8"/>
          <p:cNvSpPr/>
          <p:nvPr/>
        </p:nvSpPr>
        <p:spPr>
          <a:xfrm>
            <a:off x="6537960" y="4224528"/>
            <a:ext cx="658368" cy="65836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1" name="Google Shape;141;p8" descr="/tmp/icons2/fileinvoice_gray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15719" y="4402287"/>
            <a:ext cx="302849" cy="302849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8"/>
          <p:cNvSpPr/>
          <p:nvPr/>
        </p:nvSpPr>
        <p:spPr>
          <a:xfrm>
            <a:off x="7406640" y="4187952"/>
            <a:ext cx="402336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Fizetési feltételek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8"/>
          <p:cNvSpPr/>
          <p:nvPr/>
        </p:nvSpPr>
        <p:spPr>
          <a:xfrm>
            <a:off x="7406640" y="4645152"/>
            <a:ext cx="402336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Fizetési határidő, árlista, egyedi kedvezmények partnerenként.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8"/>
          <p:cNvSpPr/>
          <p:nvPr/>
        </p:nvSpPr>
        <p:spPr>
          <a:xfrm>
            <a:off x="548640" y="6400800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A93B8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9A93B8"/>
                </a:solidFill>
                <a:latin typeface="Arial"/>
                <a:ea typeface="Arial"/>
                <a:cs typeface="Arial"/>
                <a:sym typeface="Arial"/>
              </a:rPr>
              <a:t>soft4biz · Odoo ERP gyakorlati alapozó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6007F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D6007F"/>
                </a:solidFill>
                <a:latin typeface="Arial"/>
                <a:ea typeface="Arial"/>
                <a:cs typeface="Arial"/>
                <a:sym typeface="Arial"/>
              </a:rPr>
              <a:t>ALAPADATOK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9"/>
          <p:cNvSpPr/>
          <p:nvPr/>
        </p:nvSpPr>
        <p:spPr>
          <a:xfrm>
            <a:off x="548640" y="658368"/>
            <a:ext cx="11094415" cy="713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Szűrés és keresés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9"/>
          <p:cNvSpPr/>
          <p:nvPr/>
        </p:nvSpPr>
        <p:spPr>
          <a:xfrm>
            <a:off x="548640" y="1828800"/>
            <a:ext cx="658368" cy="658368"/>
          </a:xfrm>
          <a:prstGeom prst="roundRect">
            <a:avLst>
              <a:gd name="adj" fmla="val 25000"/>
            </a:avLst>
          </a:prstGeom>
          <a:solidFill>
            <a:srgbClr val="E0F1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3" name="Google Shape;153;p9" descr="/tmp/icons2/magnifyingglass_blu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6399" y="2006559"/>
            <a:ext cx="302849" cy="30284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9"/>
          <p:cNvSpPr/>
          <p:nvPr/>
        </p:nvSpPr>
        <p:spPr>
          <a:xfrm>
            <a:off x="1389888" y="1810512"/>
            <a:ext cx="10253167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Keresés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9"/>
          <p:cNvSpPr/>
          <p:nvPr/>
        </p:nvSpPr>
        <p:spPr>
          <a:xfrm>
            <a:off x="1389888" y="2194560"/>
            <a:ext cx="10253167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350"/>
              <a:buFont typeface="Arial"/>
              <a:buNone/>
            </a:pPr>
            <a:r>
              <a:rPr lang="en-US" sz="135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Gyors keresés név, cikkszám vagy szinte bármely mező alapján.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9"/>
          <p:cNvSpPr/>
          <p:nvPr/>
        </p:nvSpPr>
        <p:spPr>
          <a:xfrm>
            <a:off x="548640" y="2807208"/>
            <a:ext cx="658368" cy="658368"/>
          </a:xfrm>
          <a:prstGeom prst="roundRect">
            <a:avLst>
              <a:gd name="adj" fmla="val 25000"/>
            </a:avLst>
          </a:prstGeom>
          <a:solidFill>
            <a:srgbClr val="FBE3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7" name="Google Shape;157;p9" descr="/tmp/icons2/listcheck_pin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6399" y="2984967"/>
            <a:ext cx="302849" cy="302849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9"/>
          <p:cNvSpPr/>
          <p:nvPr/>
        </p:nvSpPr>
        <p:spPr>
          <a:xfrm>
            <a:off x="1389888" y="2788920"/>
            <a:ext cx="10253167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Szűrők és csoportosítás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9"/>
          <p:cNvSpPr/>
          <p:nvPr/>
        </p:nvSpPr>
        <p:spPr>
          <a:xfrm>
            <a:off x="1389888" y="3172968"/>
            <a:ext cx="10253167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350"/>
              <a:buFont typeface="Arial"/>
              <a:buNone/>
            </a:pPr>
            <a:r>
              <a:rPr lang="en-US" sz="135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Egyéni szűrők, csoportosítás kategória, állapot vagy partner szerint.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9"/>
          <p:cNvSpPr/>
          <p:nvPr/>
        </p:nvSpPr>
        <p:spPr>
          <a:xfrm>
            <a:off x="548640" y="3785616"/>
            <a:ext cx="658368" cy="658368"/>
          </a:xfrm>
          <a:prstGeom prst="roundRect">
            <a:avLst>
              <a:gd name="adj" fmla="val 25000"/>
            </a:avLst>
          </a:prstGeom>
          <a:solidFill>
            <a:srgbClr val="FDF1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1" name="Google Shape;161;p9" descr="/tmp/icons2/star_oran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6399" y="3963375"/>
            <a:ext cx="302849" cy="30284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9"/>
          <p:cNvSpPr/>
          <p:nvPr/>
        </p:nvSpPr>
        <p:spPr>
          <a:xfrm>
            <a:off x="1389888" y="3767328"/>
            <a:ext cx="10253167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Kedvenc nézetek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9"/>
          <p:cNvSpPr/>
          <p:nvPr/>
        </p:nvSpPr>
        <p:spPr>
          <a:xfrm>
            <a:off x="1389888" y="4151376"/>
            <a:ext cx="10253167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350"/>
              <a:buFont typeface="Arial"/>
              <a:buNone/>
            </a:pPr>
            <a:r>
              <a:rPr lang="en-US" sz="135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Gyakran használt szűrő-kombinációk elmentése egy kattintásra.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9"/>
          <p:cNvSpPr/>
          <p:nvPr/>
        </p:nvSpPr>
        <p:spPr>
          <a:xfrm>
            <a:off x="548640" y="5806440"/>
            <a:ext cx="11094415" cy="502920"/>
          </a:xfrm>
          <a:prstGeom prst="roundRect">
            <a:avLst>
              <a:gd name="adj" fmla="val 10909"/>
            </a:avLst>
          </a:prstGeom>
          <a:solidFill>
            <a:srgbClr val="F4F1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9"/>
          <p:cNvSpPr/>
          <p:nvPr/>
        </p:nvSpPr>
        <p:spPr>
          <a:xfrm>
            <a:off x="822960" y="5806440"/>
            <a:ext cx="10545775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Amit egyszer jól beállítasz, azt a csapat is újra tudja használni.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9"/>
          <p:cNvSpPr/>
          <p:nvPr/>
        </p:nvSpPr>
        <p:spPr>
          <a:xfrm>
            <a:off x="548640" y="6400800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A93B8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9A93B8"/>
                </a:solidFill>
                <a:latin typeface="Arial"/>
                <a:ea typeface="Arial"/>
                <a:cs typeface="Arial"/>
                <a:sym typeface="Arial"/>
              </a:rPr>
              <a:t>soft4biz · Odoo ERP gyakorlati alapozó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0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6007F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D6007F"/>
                </a:solidFill>
                <a:latin typeface="Arial"/>
                <a:ea typeface="Arial"/>
                <a:cs typeface="Arial"/>
                <a:sym typeface="Arial"/>
              </a:rPr>
              <a:t>ELADÁSI FOLYAMAT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0"/>
          <p:cNvSpPr/>
          <p:nvPr/>
        </p:nvSpPr>
        <p:spPr>
          <a:xfrm>
            <a:off x="548640" y="658368"/>
            <a:ext cx="11094415" cy="713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Az értékesítés lépései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0"/>
          <p:cNvSpPr/>
          <p:nvPr/>
        </p:nvSpPr>
        <p:spPr>
          <a:xfrm>
            <a:off x="548640" y="2103120"/>
            <a:ext cx="2035454" cy="868680"/>
          </a:xfrm>
          <a:prstGeom prst="roundRect">
            <a:avLst>
              <a:gd name="adj" fmla="val 8421"/>
            </a:avLst>
          </a:prstGeom>
          <a:solidFill>
            <a:srgbClr val="0092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0"/>
          <p:cNvSpPr/>
          <p:nvPr/>
        </p:nvSpPr>
        <p:spPr>
          <a:xfrm>
            <a:off x="548640" y="2103120"/>
            <a:ext cx="2035454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Árajánlat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0"/>
          <p:cNvSpPr/>
          <p:nvPr/>
        </p:nvSpPr>
        <p:spPr>
          <a:xfrm>
            <a:off x="2584094" y="2103120"/>
            <a:ext cx="228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B9B3CC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B9B3CC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0"/>
          <p:cNvSpPr/>
          <p:nvPr/>
        </p:nvSpPr>
        <p:spPr>
          <a:xfrm>
            <a:off x="2812694" y="2103120"/>
            <a:ext cx="2035454" cy="868680"/>
          </a:xfrm>
          <a:prstGeom prst="roundRect">
            <a:avLst>
              <a:gd name="adj" fmla="val 8421"/>
            </a:avLst>
          </a:prstGeom>
          <a:solidFill>
            <a:srgbClr val="D600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0"/>
          <p:cNvSpPr/>
          <p:nvPr/>
        </p:nvSpPr>
        <p:spPr>
          <a:xfrm>
            <a:off x="2812694" y="2103120"/>
            <a:ext cx="2035454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Megrendelés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0"/>
          <p:cNvSpPr/>
          <p:nvPr/>
        </p:nvSpPr>
        <p:spPr>
          <a:xfrm>
            <a:off x="4848149" y="2103120"/>
            <a:ext cx="228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B9B3CC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B9B3CC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0"/>
          <p:cNvSpPr/>
          <p:nvPr/>
        </p:nvSpPr>
        <p:spPr>
          <a:xfrm>
            <a:off x="5076749" y="2103120"/>
            <a:ext cx="2035454" cy="868680"/>
          </a:xfrm>
          <a:prstGeom prst="roundRect">
            <a:avLst>
              <a:gd name="adj" fmla="val 8421"/>
            </a:avLst>
          </a:prstGeom>
          <a:solidFill>
            <a:srgbClr val="F0A8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0"/>
          <p:cNvSpPr/>
          <p:nvPr/>
        </p:nvSpPr>
        <p:spPr>
          <a:xfrm>
            <a:off x="5076749" y="2103120"/>
            <a:ext cx="2035454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Kitárolás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0"/>
          <p:cNvSpPr/>
          <p:nvPr/>
        </p:nvSpPr>
        <p:spPr>
          <a:xfrm>
            <a:off x="7112203" y="2103120"/>
            <a:ext cx="228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B9B3CC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B9B3CC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0"/>
          <p:cNvSpPr/>
          <p:nvPr/>
        </p:nvSpPr>
        <p:spPr>
          <a:xfrm>
            <a:off x="7340803" y="2103120"/>
            <a:ext cx="2035454" cy="868680"/>
          </a:xfrm>
          <a:prstGeom prst="roundRect">
            <a:avLst>
              <a:gd name="adj" fmla="val 8421"/>
            </a:avLst>
          </a:prstGeom>
          <a:solidFill>
            <a:srgbClr val="8C86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0"/>
          <p:cNvSpPr/>
          <p:nvPr/>
        </p:nvSpPr>
        <p:spPr>
          <a:xfrm>
            <a:off x="7340803" y="2103120"/>
            <a:ext cx="2035454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Számlázás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0"/>
          <p:cNvSpPr/>
          <p:nvPr/>
        </p:nvSpPr>
        <p:spPr>
          <a:xfrm>
            <a:off x="9376258" y="2103120"/>
            <a:ext cx="228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B9B3CC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B9B3CC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0"/>
          <p:cNvSpPr/>
          <p:nvPr/>
        </p:nvSpPr>
        <p:spPr>
          <a:xfrm>
            <a:off x="9604858" y="2103120"/>
            <a:ext cx="2035454" cy="868680"/>
          </a:xfrm>
          <a:prstGeom prst="roundRect">
            <a:avLst>
              <a:gd name="adj" fmla="val 8421"/>
            </a:avLst>
          </a:prstGeom>
          <a:solidFill>
            <a:srgbClr val="0092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0"/>
          <p:cNvSpPr/>
          <p:nvPr/>
        </p:nvSpPr>
        <p:spPr>
          <a:xfrm>
            <a:off x="9604858" y="2103120"/>
            <a:ext cx="2035454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Kifizetés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0"/>
          <p:cNvSpPr/>
          <p:nvPr/>
        </p:nvSpPr>
        <p:spPr>
          <a:xfrm>
            <a:off x="548640" y="3520440"/>
            <a:ext cx="5349240" cy="2148840"/>
          </a:xfrm>
          <a:prstGeom prst="roundRect">
            <a:avLst>
              <a:gd name="adj" fmla="val 2553"/>
            </a:avLst>
          </a:prstGeom>
          <a:solidFill>
            <a:srgbClr val="F4F1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0"/>
          <p:cNvSpPr/>
          <p:nvPr/>
        </p:nvSpPr>
        <p:spPr>
          <a:xfrm>
            <a:off x="777240" y="3721608"/>
            <a:ext cx="48920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92C8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0092C8"/>
                </a:solidFill>
                <a:latin typeface="Arial"/>
                <a:ea typeface="Arial"/>
                <a:cs typeface="Arial"/>
                <a:sym typeface="Arial"/>
              </a:rPr>
              <a:t>Árajánlat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0"/>
          <p:cNvSpPr/>
          <p:nvPr/>
        </p:nvSpPr>
        <p:spPr>
          <a:xfrm>
            <a:off x="777240" y="4233672"/>
            <a:ext cx="4892040" cy="123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Nem köti a vevőt — az elfogadott ajánlatból lesz a megrendelés, ez indítja el a folyamatot.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0"/>
          <p:cNvSpPr/>
          <p:nvPr/>
        </p:nvSpPr>
        <p:spPr>
          <a:xfrm>
            <a:off x="6080760" y="3520440"/>
            <a:ext cx="5349240" cy="2148840"/>
          </a:xfrm>
          <a:prstGeom prst="roundRect">
            <a:avLst>
              <a:gd name="adj" fmla="val 2553"/>
            </a:avLst>
          </a:prstGeom>
          <a:solidFill>
            <a:srgbClr val="F4F1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0"/>
          <p:cNvSpPr/>
          <p:nvPr/>
        </p:nvSpPr>
        <p:spPr>
          <a:xfrm>
            <a:off x="6309360" y="3721608"/>
            <a:ext cx="48920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6007F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D6007F"/>
                </a:solidFill>
                <a:latin typeface="Arial"/>
                <a:ea typeface="Arial"/>
                <a:cs typeface="Arial"/>
                <a:sym typeface="Arial"/>
              </a:rPr>
              <a:t>Számla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0"/>
          <p:cNvSpPr/>
          <p:nvPr/>
        </p:nvSpPr>
        <p:spPr>
          <a:xfrm>
            <a:off x="6309360" y="4233672"/>
            <a:ext cx="4892040" cy="123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A kifizetés alapdokumentuma — a kiszállítás alapján gyakran automatikusan generálható.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0"/>
          <p:cNvSpPr/>
          <p:nvPr/>
        </p:nvSpPr>
        <p:spPr>
          <a:xfrm>
            <a:off x="548640" y="6400800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A93B8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9A93B8"/>
                </a:solidFill>
                <a:latin typeface="Arial"/>
                <a:ea typeface="Arial"/>
                <a:cs typeface="Arial"/>
                <a:sym typeface="Arial"/>
              </a:rPr>
              <a:t>soft4biz · Odoo ERP gyakorlati alapozó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1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6007F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D6007F"/>
                </a:solidFill>
                <a:latin typeface="Arial"/>
                <a:ea typeface="Arial"/>
                <a:cs typeface="Arial"/>
                <a:sym typeface="Arial"/>
              </a:rPr>
              <a:t>ELADÁSI FOLYAMAT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1"/>
          <p:cNvSpPr/>
          <p:nvPr/>
        </p:nvSpPr>
        <p:spPr>
          <a:xfrm>
            <a:off x="548640" y="658368"/>
            <a:ext cx="11094415" cy="713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Lépésről lépésre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1"/>
          <p:cNvSpPr/>
          <p:nvPr/>
        </p:nvSpPr>
        <p:spPr>
          <a:xfrm>
            <a:off x="548640" y="1737360"/>
            <a:ext cx="512064" cy="512064"/>
          </a:xfrm>
          <a:prstGeom prst="roundRect">
            <a:avLst>
              <a:gd name="adj" fmla="val 32143"/>
            </a:avLst>
          </a:prstGeom>
          <a:solidFill>
            <a:srgbClr val="E0F1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3" name="Google Shape;203;p11" descr="/tmp/icons2/filesignature_blu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6897" y="1875617"/>
            <a:ext cx="235549" cy="235549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11"/>
          <p:cNvSpPr/>
          <p:nvPr/>
        </p:nvSpPr>
        <p:spPr>
          <a:xfrm>
            <a:off x="1243584" y="1719072"/>
            <a:ext cx="1039947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1. Árajánlat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1"/>
          <p:cNvSpPr/>
          <p:nvPr/>
        </p:nvSpPr>
        <p:spPr>
          <a:xfrm>
            <a:off x="1243584" y="2103120"/>
            <a:ext cx="10399471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Vevői igény alapján ajánlat készítése, tételek és árak rögzítése.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1"/>
          <p:cNvSpPr/>
          <p:nvPr/>
        </p:nvSpPr>
        <p:spPr>
          <a:xfrm>
            <a:off x="548640" y="2395728"/>
            <a:ext cx="512064" cy="512064"/>
          </a:xfrm>
          <a:prstGeom prst="roundRect">
            <a:avLst>
              <a:gd name="adj" fmla="val 32143"/>
            </a:avLst>
          </a:prstGeom>
          <a:solidFill>
            <a:srgbClr val="FBE3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7" name="Google Shape;207;p11" descr="/tmp/icons2/checkdouble_pin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6897" y="2533985"/>
            <a:ext cx="235549" cy="235549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1"/>
          <p:cNvSpPr/>
          <p:nvPr/>
        </p:nvSpPr>
        <p:spPr>
          <a:xfrm>
            <a:off x="1243584" y="2377440"/>
            <a:ext cx="1039947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2. Megrendelés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1"/>
          <p:cNvSpPr/>
          <p:nvPr/>
        </p:nvSpPr>
        <p:spPr>
          <a:xfrm>
            <a:off x="1243584" y="2761488"/>
            <a:ext cx="10399471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Az elfogadott árajánlatból megrendelés — elindítja a folyamatot.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1"/>
          <p:cNvSpPr/>
          <p:nvPr/>
        </p:nvSpPr>
        <p:spPr>
          <a:xfrm>
            <a:off x="548640" y="3054096"/>
            <a:ext cx="512064" cy="512064"/>
          </a:xfrm>
          <a:prstGeom prst="roundRect">
            <a:avLst>
              <a:gd name="adj" fmla="val 32143"/>
            </a:avLst>
          </a:prstGeom>
          <a:solidFill>
            <a:srgbClr val="FDF1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1" name="Google Shape;211;p11" descr="/tmp/icons2/dollybox_oran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6897" y="3192353"/>
            <a:ext cx="235549" cy="235549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1"/>
          <p:cNvSpPr/>
          <p:nvPr/>
        </p:nvSpPr>
        <p:spPr>
          <a:xfrm>
            <a:off x="1243584" y="3035808"/>
            <a:ext cx="1039947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3. Kitárolás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1"/>
          <p:cNvSpPr/>
          <p:nvPr/>
        </p:nvSpPr>
        <p:spPr>
          <a:xfrm>
            <a:off x="1243584" y="3419856"/>
            <a:ext cx="10399471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A raktár kiszállítja a tételeket, a készlet csökken.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1"/>
          <p:cNvSpPr/>
          <p:nvPr/>
        </p:nvSpPr>
        <p:spPr>
          <a:xfrm>
            <a:off x="548640" y="3712464"/>
            <a:ext cx="512064" cy="512064"/>
          </a:xfrm>
          <a:prstGeom prst="roundRect">
            <a:avLst>
              <a:gd name="adj" fmla="val 32143"/>
            </a:avLst>
          </a:prstGeom>
          <a:solidFill>
            <a:srgbClr val="EDEB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5" name="Google Shape;215;p11" descr="/tmp/icons2/receipt_gray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6897" y="3850721"/>
            <a:ext cx="235549" cy="235549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1"/>
          <p:cNvSpPr/>
          <p:nvPr/>
        </p:nvSpPr>
        <p:spPr>
          <a:xfrm>
            <a:off x="1243584" y="3694176"/>
            <a:ext cx="1039947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4. Számlázás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1"/>
          <p:cNvSpPr/>
          <p:nvPr/>
        </p:nvSpPr>
        <p:spPr>
          <a:xfrm>
            <a:off x="1243584" y="4078224"/>
            <a:ext cx="10399471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A kiszállítás alapján elkészül a vevői számla.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1"/>
          <p:cNvSpPr/>
          <p:nvPr/>
        </p:nvSpPr>
        <p:spPr>
          <a:xfrm>
            <a:off x="548640" y="4370832"/>
            <a:ext cx="512064" cy="512064"/>
          </a:xfrm>
          <a:prstGeom prst="roundRect">
            <a:avLst>
              <a:gd name="adj" fmla="val 32143"/>
            </a:avLst>
          </a:prstGeom>
          <a:solidFill>
            <a:srgbClr val="EAF7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9" name="Google Shape;219;p11" descr="/tmp/icons2/coins_green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86897" y="4509089"/>
            <a:ext cx="235549" cy="23554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1"/>
          <p:cNvSpPr/>
          <p:nvPr/>
        </p:nvSpPr>
        <p:spPr>
          <a:xfrm>
            <a:off x="1243584" y="4352544"/>
            <a:ext cx="1039947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5. Kifizetés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1"/>
          <p:cNvSpPr/>
          <p:nvPr/>
        </p:nvSpPr>
        <p:spPr>
          <a:xfrm>
            <a:off x="1243584" y="4736592"/>
            <a:ext cx="10399471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A vevői befizetés rögzítése — a folyamat lezárul.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1"/>
          <p:cNvSpPr/>
          <p:nvPr/>
        </p:nvSpPr>
        <p:spPr>
          <a:xfrm>
            <a:off x="548640" y="6400800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A93B8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9A93B8"/>
                </a:solidFill>
                <a:latin typeface="Arial"/>
                <a:ea typeface="Arial"/>
                <a:cs typeface="Arial"/>
                <a:sym typeface="Arial"/>
              </a:rPr>
              <a:t>soft4biz · Odoo ERP gyakorlati alapozó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2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6007F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D6007F"/>
                </a:solidFill>
                <a:latin typeface="Arial"/>
                <a:ea typeface="Arial"/>
                <a:cs typeface="Arial"/>
                <a:sym typeface="Arial"/>
              </a:rPr>
              <a:t>BESZERZÉSI FOLYAMAT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2"/>
          <p:cNvSpPr/>
          <p:nvPr/>
        </p:nvSpPr>
        <p:spPr>
          <a:xfrm>
            <a:off x="548640" y="658368"/>
            <a:ext cx="11094415" cy="713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A beszerzés lépései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2"/>
          <p:cNvSpPr/>
          <p:nvPr/>
        </p:nvSpPr>
        <p:spPr>
          <a:xfrm>
            <a:off x="548640" y="2103120"/>
            <a:ext cx="2035454" cy="868680"/>
          </a:xfrm>
          <a:prstGeom prst="roundRect">
            <a:avLst>
              <a:gd name="adj" fmla="val 8421"/>
            </a:avLst>
          </a:prstGeom>
          <a:solidFill>
            <a:srgbClr val="0092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2"/>
          <p:cNvSpPr/>
          <p:nvPr/>
        </p:nvSpPr>
        <p:spPr>
          <a:xfrm>
            <a:off x="548640" y="2103120"/>
            <a:ext cx="2035454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Árajánlat-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kérés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2"/>
          <p:cNvSpPr/>
          <p:nvPr/>
        </p:nvSpPr>
        <p:spPr>
          <a:xfrm>
            <a:off x="2584094" y="2103120"/>
            <a:ext cx="228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B9B3CC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B9B3CC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2"/>
          <p:cNvSpPr/>
          <p:nvPr/>
        </p:nvSpPr>
        <p:spPr>
          <a:xfrm>
            <a:off x="2812694" y="2103120"/>
            <a:ext cx="2035454" cy="868680"/>
          </a:xfrm>
          <a:prstGeom prst="roundRect">
            <a:avLst>
              <a:gd name="adj" fmla="val 8421"/>
            </a:avLst>
          </a:prstGeom>
          <a:solidFill>
            <a:srgbClr val="D600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12"/>
          <p:cNvSpPr/>
          <p:nvPr/>
        </p:nvSpPr>
        <p:spPr>
          <a:xfrm>
            <a:off x="2812694" y="2103120"/>
            <a:ext cx="2035454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Megrendelés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2"/>
          <p:cNvSpPr/>
          <p:nvPr/>
        </p:nvSpPr>
        <p:spPr>
          <a:xfrm>
            <a:off x="4848149" y="2103120"/>
            <a:ext cx="228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B9B3CC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B9B3CC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2"/>
          <p:cNvSpPr/>
          <p:nvPr/>
        </p:nvSpPr>
        <p:spPr>
          <a:xfrm>
            <a:off x="5076749" y="2103120"/>
            <a:ext cx="2035454" cy="868680"/>
          </a:xfrm>
          <a:prstGeom prst="roundRect">
            <a:avLst>
              <a:gd name="adj" fmla="val 8421"/>
            </a:avLst>
          </a:prstGeom>
          <a:solidFill>
            <a:srgbClr val="F0A8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2"/>
          <p:cNvSpPr/>
          <p:nvPr/>
        </p:nvSpPr>
        <p:spPr>
          <a:xfrm>
            <a:off x="5076749" y="2103120"/>
            <a:ext cx="2035454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Betárolás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2"/>
          <p:cNvSpPr/>
          <p:nvPr/>
        </p:nvSpPr>
        <p:spPr>
          <a:xfrm>
            <a:off x="7112203" y="2103120"/>
            <a:ext cx="228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B9B3CC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B9B3CC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2"/>
          <p:cNvSpPr/>
          <p:nvPr/>
        </p:nvSpPr>
        <p:spPr>
          <a:xfrm>
            <a:off x="7340803" y="2103120"/>
            <a:ext cx="2035454" cy="868680"/>
          </a:xfrm>
          <a:prstGeom prst="roundRect">
            <a:avLst>
              <a:gd name="adj" fmla="val 8421"/>
            </a:avLst>
          </a:prstGeom>
          <a:solidFill>
            <a:srgbClr val="8C86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2"/>
          <p:cNvSpPr/>
          <p:nvPr/>
        </p:nvSpPr>
        <p:spPr>
          <a:xfrm>
            <a:off x="7340803" y="2103120"/>
            <a:ext cx="2035454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Bejövő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számla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2"/>
          <p:cNvSpPr/>
          <p:nvPr/>
        </p:nvSpPr>
        <p:spPr>
          <a:xfrm>
            <a:off x="9376258" y="2103120"/>
            <a:ext cx="228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B9B3CC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B9B3CC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2"/>
          <p:cNvSpPr/>
          <p:nvPr/>
        </p:nvSpPr>
        <p:spPr>
          <a:xfrm>
            <a:off x="9604858" y="2103120"/>
            <a:ext cx="2035454" cy="868680"/>
          </a:xfrm>
          <a:prstGeom prst="roundRect">
            <a:avLst>
              <a:gd name="adj" fmla="val 8421"/>
            </a:avLst>
          </a:prstGeom>
          <a:solidFill>
            <a:srgbClr val="0092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2"/>
          <p:cNvSpPr/>
          <p:nvPr/>
        </p:nvSpPr>
        <p:spPr>
          <a:xfrm>
            <a:off x="9604858" y="2103120"/>
            <a:ext cx="2035454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Kifizetés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2"/>
          <p:cNvSpPr/>
          <p:nvPr/>
        </p:nvSpPr>
        <p:spPr>
          <a:xfrm>
            <a:off x="548640" y="3520440"/>
            <a:ext cx="5349240" cy="2148840"/>
          </a:xfrm>
          <a:prstGeom prst="roundRect">
            <a:avLst>
              <a:gd name="adj" fmla="val 2553"/>
            </a:avLst>
          </a:prstGeom>
          <a:solidFill>
            <a:srgbClr val="F4F1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2"/>
          <p:cNvSpPr/>
          <p:nvPr/>
        </p:nvSpPr>
        <p:spPr>
          <a:xfrm>
            <a:off x="777240" y="3721608"/>
            <a:ext cx="48920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92C8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0092C8"/>
                </a:solidFill>
                <a:latin typeface="Arial"/>
                <a:ea typeface="Arial"/>
                <a:cs typeface="Arial"/>
                <a:sym typeface="Arial"/>
              </a:rPr>
              <a:t>Árajánlatkérés (RFQ)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2"/>
          <p:cNvSpPr/>
          <p:nvPr/>
        </p:nvSpPr>
        <p:spPr>
          <a:xfrm>
            <a:off x="777240" y="4233672"/>
            <a:ext cx="4892040" cy="123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Több beszállítótól is bekérhető — az ár és a feltételek összevetése után választunk.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2"/>
          <p:cNvSpPr/>
          <p:nvPr/>
        </p:nvSpPr>
        <p:spPr>
          <a:xfrm>
            <a:off x="6080760" y="3520440"/>
            <a:ext cx="5349240" cy="2148840"/>
          </a:xfrm>
          <a:prstGeom prst="roundRect">
            <a:avLst>
              <a:gd name="adj" fmla="val 2553"/>
            </a:avLst>
          </a:prstGeom>
          <a:solidFill>
            <a:srgbClr val="F4F1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2"/>
          <p:cNvSpPr/>
          <p:nvPr/>
        </p:nvSpPr>
        <p:spPr>
          <a:xfrm>
            <a:off x="6309360" y="3721608"/>
            <a:ext cx="48920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6007F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D6007F"/>
                </a:solidFill>
                <a:latin typeface="Arial"/>
                <a:ea typeface="Arial"/>
                <a:cs typeface="Arial"/>
                <a:sym typeface="Arial"/>
              </a:rPr>
              <a:t>Bejövő számla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2"/>
          <p:cNvSpPr/>
          <p:nvPr/>
        </p:nvSpPr>
        <p:spPr>
          <a:xfrm>
            <a:off x="6309360" y="4233672"/>
            <a:ext cx="4892040" cy="123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A beszállító számlája — a megrendeléssel és a bevételezéssel egyeztetve kerül kifizetésre.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2"/>
          <p:cNvSpPr/>
          <p:nvPr/>
        </p:nvSpPr>
        <p:spPr>
          <a:xfrm>
            <a:off x="548640" y="6400800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A93B8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9A93B8"/>
                </a:solidFill>
                <a:latin typeface="Arial"/>
                <a:ea typeface="Arial"/>
                <a:cs typeface="Arial"/>
                <a:sym typeface="Arial"/>
              </a:rPr>
              <a:t>soft4biz · Odoo ERP gyakorlati alapozó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3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6007F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D6007F"/>
                </a:solidFill>
                <a:latin typeface="Arial"/>
                <a:ea typeface="Arial"/>
                <a:cs typeface="Arial"/>
                <a:sym typeface="Arial"/>
              </a:rPr>
              <a:t>BESZERZÉSI FOLYAMAT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3"/>
          <p:cNvSpPr/>
          <p:nvPr/>
        </p:nvSpPr>
        <p:spPr>
          <a:xfrm>
            <a:off x="548640" y="658368"/>
            <a:ext cx="11094415" cy="713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Lépésről lépésre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3"/>
          <p:cNvSpPr/>
          <p:nvPr/>
        </p:nvSpPr>
        <p:spPr>
          <a:xfrm>
            <a:off x="548640" y="1737360"/>
            <a:ext cx="512064" cy="512064"/>
          </a:xfrm>
          <a:prstGeom prst="roundRect">
            <a:avLst>
              <a:gd name="adj" fmla="val 32143"/>
            </a:avLst>
          </a:prstGeom>
          <a:solidFill>
            <a:srgbClr val="E0F1F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9" name="Google Shape;259;p13" descr="/tmp/icons2/filesignature_blu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6897" y="1875617"/>
            <a:ext cx="235549" cy="235549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3"/>
          <p:cNvSpPr/>
          <p:nvPr/>
        </p:nvSpPr>
        <p:spPr>
          <a:xfrm>
            <a:off x="1243584" y="1719072"/>
            <a:ext cx="1039947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1. Árajánlatkérés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3"/>
          <p:cNvSpPr/>
          <p:nvPr/>
        </p:nvSpPr>
        <p:spPr>
          <a:xfrm>
            <a:off x="1243584" y="2103120"/>
            <a:ext cx="10399471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Több beszállítótól kérünk ajánlatot a szükséges tételekre.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3"/>
          <p:cNvSpPr/>
          <p:nvPr/>
        </p:nvSpPr>
        <p:spPr>
          <a:xfrm>
            <a:off x="548640" y="2395728"/>
            <a:ext cx="512064" cy="512064"/>
          </a:xfrm>
          <a:prstGeom prst="roundRect">
            <a:avLst>
              <a:gd name="adj" fmla="val 32143"/>
            </a:avLst>
          </a:prstGeom>
          <a:solidFill>
            <a:srgbClr val="FBE3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3" name="Google Shape;263;p13" descr="/tmp/icons2/checkdouble_pink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6897" y="2533985"/>
            <a:ext cx="235549" cy="235549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3"/>
          <p:cNvSpPr/>
          <p:nvPr/>
        </p:nvSpPr>
        <p:spPr>
          <a:xfrm>
            <a:off x="1243584" y="2377440"/>
            <a:ext cx="1039947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2. Megrendelés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3"/>
          <p:cNvSpPr/>
          <p:nvPr/>
        </p:nvSpPr>
        <p:spPr>
          <a:xfrm>
            <a:off x="1243584" y="2761488"/>
            <a:ext cx="10399471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A kiválasztott ajánlatból beszerzési megrendelés (PO) készül.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3"/>
          <p:cNvSpPr/>
          <p:nvPr/>
        </p:nvSpPr>
        <p:spPr>
          <a:xfrm>
            <a:off x="548640" y="3054096"/>
            <a:ext cx="512064" cy="512064"/>
          </a:xfrm>
          <a:prstGeom prst="roundRect">
            <a:avLst>
              <a:gd name="adj" fmla="val 32143"/>
            </a:avLst>
          </a:prstGeom>
          <a:solidFill>
            <a:srgbClr val="FDF1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7" name="Google Shape;267;p13" descr="/tmp/icons2/dollybox_oran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6897" y="3192353"/>
            <a:ext cx="235549" cy="235549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13"/>
          <p:cNvSpPr/>
          <p:nvPr/>
        </p:nvSpPr>
        <p:spPr>
          <a:xfrm>
            <a:off x="1243584" y="3035808"/>
            <a:ext cx="1039947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3. Betárolás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3"/>
          <p:cNvSpPr/>
          <p:nvPr/>
        </p:nvSpPr>
        <p:spPr>
          <a:xfrm>
            <a:off x="1243584" y="3419856"/>
            <a:ext cx="10399471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A beérkező áru bevételezése, a készlet nő.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3"/>
          <p:cNvSpPr/>
          <p:nvPr/>
        </p:nvSpPr>
        <p:spPr>
          <a:xfrm>
            <a:off x="548640" y="3712464"/>
            <a:ext cx="512064" cy="512064"/>
          </a:xfrm>
          <a:prstGeom prst="roundRect">
            <a:avLst>
              <a:gd name="adj" fmla="val 32143"/>
            </a:avLst>
          </a:prstGeom>
          <a:solidFill>
            <a:srgbClr val="EDEB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1" name="Google Shape;271;p13" descr="/tmp/icons2/receipt_gray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6897" y="3850721"/>
            <a:ext cx="235549" cy="235549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13"/>
          <p:cNvSpPr/>
          <p:nvPr/>
        </p:nvSpPr>
        <p:spPr>
          <a:xfrm>
            <a:off x="1243584" y="3694176"/>
            <a:ext cx="1039947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4. Bejövő számla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3"/>
          <p:cNvSpPr/>
          <p:nvPr/>
        </p:nvSpPr>
        <p:spPr>
          <a:xfrm>
            <a:off x="1243584" y="4078224"/>
            <a:ext cx="10399471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A beszállítói számla rögzítése és egyeztetése a megrendeléssel.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3"/>
          <p:cNvSpPr/>
          <p:nvPr/>
        </p:nvSpPr>
        <p:spPr>
          <a:xfrm>
            <a:off x="548640" y="4370832"/>
            <a:ext cx="512064" cy="512064"/>
          </a:xfrm>
          <a:prstGeom prst="roundRect">
            <a:avLst>
              <a:gd name="adj" fmla="val 32143"/>
            </a:avLst>
          </a:prstGeom>
          <a:solidFill>
            <a:srgbClr val="EAF7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5" name="Google Shape;275;p13" descr="/tmp/icons2/coins_green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86897" y="4509089"/>
            <a:ext cx="235549" cy="235549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3"/>
          <p:cNvSpPr/>
          <p:nvPr/>
        </p:nvSpPr>
        <p:spPr>
          <a:xfrm>
            <a:off x="1243584" y="4352544"/>
            <a:ext cx="1039947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5. Kifizetés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1243584" y="4736592"/>
            <a:ext cx="10399471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5570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5A5570"/>
                </a:solidFill>
                <a:latin typeface="Arial"/>
                <a:ea typeface="Arial"/>
                <a:cs typeface="Arial"/>
                <a:sym typeface="Arial"/>
              </a:rPr>
              <a:t>A beszállító felé történő kifizetés rögzítése.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548640" y="6400800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A93B8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9A93B8"/>
                </a:solidFill>
                <a:latin typeface="Arial"/>
                <a:ea typeface="Arial"/>
                <a:cs typeface="Arial"/>
                <a:sym typeface="Arial"/>
              </a:rPr>
              <a:t>soft4biz · Odoo ERP gyakorlati alapozó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4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6007F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D6007F"/>
                </a:solidFill>
                <a:latin typeface="Arial"/>
                <a:ea typeface="Arial"/>
                <a:cs typeface="Arial"/>
                <a:sym typeface="Arial"/>
              </a:rPr>
              <a:t>GYAKORLAT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4"/>
          <p:cNvSpPr/>
          <p:nvPr/>
        </p:nvSpPr>
        <p:spPr>
          <a:xfrm>
            <a:off x="548640" y="658368"/>
            <a:ext cx="11094415" cy="713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3000"/>
              <a:buFont typeface="Arial"/>
              <a:buNone/>
            </a:pPr>
            <a:r>
              <a:rPr lang="en-US" sz="3000" b="1" i="0" u="none" strike="noStrike" cap="none" dirty="0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Mit </a:t>
            </a:r>
            <a:r>
              <a:rPr lang="en-US" sz="3000" b="1" i="0" u="none" strike="noStrike" cap="none" dirty="0" err="1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gyakoroltunk</a:t>
            </a:r>
            <a:r>
              <a:rPr lang="en-US" sz="3000" b="1" i="0" u="none" strike="noStrike" cap="none" dirty="0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sz="3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4"/>
          <p:cNvSpPr/>
          <p:nvPr/>
        </p:nvSpPr>
        <p:spPr>
          <a:xfrm>
            <a:off x="548640" y="1783080"/>
            <a:ext cx="5486400" cy="3291840"/>
          </a:xfrm>
          <a:prstGeom prst="roundRect">
            <a:avLst>
              <a:gd name="adj" fmla="val 1667"/>
            </a:avLst>
          </a:prstGeom>
          <a:solidFill>
            <a:srgbClr val="F4F1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14"/>
          <p:cNvSpPr/>
          <p:nvPr/>
        </p:nvSpPr>
        <p:spPr>
          <a:xfrm>
            <a:off x="548640" y="1783080"/>
            <a:ext cx="5486400" cy="502920"/>
          </a:xfrm>
          <a:prstGeom prst="roundRect">
            <a:avLst>
              <a:gd name="adj" fmla="val 10909"/>
            </a:avLst>
          </a:prstGeom>
          <a:solidFill>
            <a:srgbClr val="1D1A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4"/>
          <p:cNvSpPr/>
          <p:nvPr/>
        </p:nvSpPr>
        <p:spPr>
          <a:xfrm>
            <a:off x="685800" y="1783080"/>
            <a:ext cx="521208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Arial"/>
              <a:buNone/>
            </a:pPr>
            <a:r>
              <a:rPr lang="en-US" sz="21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Eladási oldal</a:t>
            </a:r>
            <a:endParaRPr sz="2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4"/>
          <p:cNvSpPr/>
          <p:nvPr/>
        </p:nvSpPr>
        <p:spPr>
          <a:xfrm>
            <a:off x="685800" y="2377440"/>
            <a:ext cx="5212080" cy="260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Árajánlat készítése a vevőnek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Megrendelés rögzítése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Kitárolás és számlázás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Kifizetés rögzítése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4"/>
          <p:cNvSpPr/>
          <p:nvPr/>
        </p:nvSpPr>
        <p:spPr>
          <a:xfrm>
            <a:off x="6355080" y="1783080"/>
            <a:ext cx="5486400" cy="3291840"/>
          </a:xfrm>
          <a:prstGeom prst="roundRect">
            <a:avLst>
              <a:gd name="adj" fmla="val 1667"/>
            </a:avLst>
          </a:prstGeom>
          <a:solidFill>
            <a:srgbClr val="F4F1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4"/>
          <p:cNvSpPr/>
          <p:nvPr/>
        </p:nvSpPr>
        <p:spPr>
          <a:xfrm>
            <a:off x="6355080" y="1783080"/>
            <a:ext cx="5486400" cy="502920"/>
          </a:xfrm>
          <a:prstGeom prst="roundRect">
            <a:avLst>
              <a:gd name="adj" fmla="val 10909"/>
            </a:avLst>
          </a:prstGeom>
          <a:solidFill>
            <a:srgbClr val="1D1A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14"/>
          <p:cNvSpPr/>
          <p:nvPr/>
        </p:nvSpPr>
        <p:spPr>
          <a:xfrm>
            <a:off x="6492240" y="1783080"/>
            <a:ext cx="521208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Arial"/>
              <a:buNone/>
            </a:pPr>
            <a:r>
              <a:rPr lang="en-US" sz="21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Beszerzési oldal</a:t>
            </a:r>
            <a:endParaRPr sz="2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4"/>
          <p:cNvSpPr/>
          <p:nvPr/>
        </p:nvSpPr>
        <p:spPr>
          <a:xfrm>
            <a:off x="6492240" y="2377440"/>
            <a:ext cx="5212080" cy="2606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Árajánlatkérés küldése a beszállítónak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Megrendelés (PO) rögzítése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Betárolás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Bejövő számla és kifizetés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4"/>
          <p:cNvSpPr/>
          <p:nvPr/>
        </p:nvSpPr>
        <p:spPr>
          <a:xfrm>
            <a:off x="548640" y="5349240"/>
            <a:ext cx="3611880" cy="1051560"/>
          </a:xfrm>
          <a:prstGeom prst="roundRect">
            <a:avLst>
              <a:gd name="adj" fmla="val 5217"/>
            </a:avLst>
          </a:prstGeom>
          <a:solidFill>
            <a:srgbClr val="F4F1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14"/>
          <p:cNvSpPr/>
          <p:nvPr/>
        </p:nvSpPr>
        <p:spPr>
          <a:xfrm>
            <a:off x="749808" y="5468112"/>
            <a:ext cx="3209544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6007F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D6007F"/>
                </a:solidFill>
                <a:latin typeface="Arial"/>
                <a:ea typeface="Arial"/>
                <a:cs typeface="Arial"/>
                <a:sym typeface="Arial"/>
              </a:rPr>
              <a:t>Cél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4"/>
          <p:cNvSpPr/>
          <p:nvPr/>
        </p:nvSpPr>
        <p:spPr>
          <a:xfrm>
            <a:off x="749808" y="5833872"/>
            <a:ext cx="3209544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Az alapadatoktól a lezárt tranzakcióig — a teljes folyamat végigvitele éles felületen.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4"/>
          <p:cNvSpPr/>
          <p:nvPr/>
        </p:nvSpPr>
        <p:spPr>
          <a:xfrm>
            <a:off x="4343400" y="5349240"/>
            <a:ext cx="3611880" cy="1051560"/>
          </a:xfrm>
          <a:prstGeom prst="roundRect">
            <a:avLst>
              <a:gd name="adj" fmla="val 5217"/>
            </a:avLst>
          </a:prstGeom>
          <a:solidFill>
            <a:srgbClr val="F4F1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14"/>
          <p:cNvSpPr/>
          <p:nvPr/>
        </p:nvSpPr>
        <p:spPr>
          <a:xfrm>
            <a:off x="4544568" y="5468112"/>
            <a:ext cx="3209544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6007F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D6007F"/>
                </a:solidFill>
                <a:latin typeface="Arial"/>
                <a:ea typeface="Arial"/>
                <a:cs typeface="Arial"/>
                <a:sym typeface="Arial"/>
              </a:rPr>
              <a:t>Módszer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4"/>
          <p:cNvSpPr/>
          <p:nvPr/>
        </p:nvSpPr>
        <p:spPr>
          <a:xfrm>
            <a:off x="4544568" y="5833872"/>
            <a:ext cx="3209544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Mindenki végigviszi mindkét folyamatot saját tempójában, gyakorló környezetben.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4"/>
          <p:cNvSpPr/>
          <p:nvPr/>
        </p:nvSpPr>
        <p:spPr>
          <a:xfrm>
            <a:off x="8138160" y="5349240"/>
            <a:ext cx="3611880" cy="1051560"/>
          </a:xfrm>
          <a:prstGeom prst="roundRect">
            <a:avLst>
              <a:gd name="adj" fmla="val 5217"/>
            </a:avLst>
          </a:prstGeom>
          <a:solidFill>
            <a:srgbClr val="F4F1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14"/>
          <p:cNvSpPr/>
          <p:nvPr/>
        </p:nvSpPr>
        <p:spPr>
          <a:xfrm>
            <a:off x="8339328" y="5468112"/>
            <a:ext cx="3209544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6007F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D6007F"/>
                </a:solidFill>
                <a:latin typeface="Arial"/>
                <a:ea typeface="Arial"/>
                <a:cs typeface="Arial"/>
                <a:sym typeface="Arial"/>
              </a:rPr>
              <a:t>Tanulság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4"/>
          <p:cNvSpPr/>
          <p:nvPr/>
        </p:nvSpPr>
        <p:spPr>
          <a:xfrm>
            <a:off x="8339328" y="5833872"/>
            <a:ext cx="3209544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D1A31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1D1A31"/>
                </a:solidFill>
                <a:latin typeface="Arial"/>
                <a:ea typeface="Arial"/>
                <a:cs typeface="Arial"/>
                <a:sym typeface="Arial"/>
              </a:rPr>
              <a:t>A pontos alapadat közvetlenül meghatározza, mennyire gördülékeny a folyamat.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4"/>
          <p:cNvSpPr/>
          <p:nvPr/>
        </p:nvSpPr>
        <p:spPr>
          <a:xfrm>
            <a:off x="548640" y="6400800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A93B8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9A93B8"/>
                </a:solidFill>
                <a:latin typeface="Arial"/>
                <a:ea typeface="Arial"/>
                <a:cs typeface="Arial"/>
                <a:sym typeface="Arial"/>
              </a:rPr>
              <a:t>soft4biz · Odoo ERP gyakorlati alapozó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A31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5"/>
          <p:cNvSpPr/>
          <p:nvPr/>
        </p:nvSpPr>
        <p:spPr>
          <a:xfrm>
            <a:off x="566928" y="640080"/>
            <a:ext cx="256032" cy="256032"/>
          </a:xfrm>
          <a:prstGeom prst="roundRect">
            <a:avLst>
              <a:gd name="adj" fmla="val 17857"/>
            </a:avLst>
          </a:prstGeom>
          <a:solidFill>
            <a:srgbClr val="0092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5"/>
          <p:cNvSpPr/>
          <p:nvPr/>
        </p:nvSpPr>
        <p:spPr>
          <a:xfrm>
            <a:off x="932688" y="640080"/>
            <a:ext cx="256032" cy="256032"/>
          </a:xfrm>
          <a:prstGeom prst="roundRect">
            <a:avLst>
              <a:gd name="adj" fmla="val 17857"/>
            </a:avLst>
          </a:prstGeom>
          <a:solidFill>
            <a:srgbClr val="D600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15"/>
          <p:cNvSpPr/>
          <p:nvPr/>
        </p:nvSpPr>
        <p:spPr>
          <a:xfrm>
            <a:off x="1298448" y="640080"/>
            <a:ext cx="256032" cy="256032"/>
          </a:xfrm>
          <a:prstGeom prst="roundRect">
            <a:avLst>
              <a:gd name="adj" fmla="val 17857"/>
            </a:avLst>
          </a:prstGeom>
          <a:solidFill>
            <a:srgbClr val="F0A8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15"/>
          <p:cNvSpPr/>
          <p:nvPr/>
        </p:nvSpPr>
        <p:spPr>
          <a:xfrm>
            <a:off x="1664208" y="640080"/>
            <a:ext cx="256032" cy="256032"/>
          </a:xfrm>
          <a:prstGeom prst="roundRect">
            <a:avLst>
              <a:gd name="adj" fmla="val 17857"/>
            </a:avLst>
          </a:prstGeom>
          <a:solidFill>
            <a:srgbClr val="8C86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15"/>
          <p:cNvSpPr/>
          <p:nvPr/>
        </p:nvSpPr>
        <p:spPr>
          <a:xfrm>
            <a:off x="548640" y="1234440"/>
            <a:ext cx="110642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5FB4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FF5FB4"/>
                </a:solidFill>
                <a:latin typeface="Arial"/>
                <a:ea typeface="Arial"/>
                <a:cs typeface="Arial"/>
                <a:sym typeface="Arial"/>
              </a:rPr>
              <a:t>KÖVETKEZŐ LÉPÉSEK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5"/>
          <p:cNvSpPr/>
          <p:nvPr/>
        </p:nvSpPr>
        <p:spPr>
          <a:xfrm>
            <a:off x="548640" y="160020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Odoo ERP a gyakorlatban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5"/>
          <p:cNvSpPr/>
          <p:nvPr/>
        </p:nvSpPr>
        <p:spPr>
          <a:xfrm>
            <a:off x="566928" y="260604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0092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15"/>
          <p:cNvSpPr/>
          <p:nvPr/>
        </p:nvSpPr>
        <p:spPr>
          <a:xfrm>
            <a:off x="566928" y="260604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5"/>
          <p:cNvSpPr/>
          <p:nvPr/>
        </p:nvSpPr>
        <p:spPr>
          <a:xfrm>
            <a:off x="1252728" y="2578608"/>
            <a:ext cx="1033272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 Bejelentkezés és tájékozódás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5"/>
          <p:cNvSpPr/>
          <p:nvPr/>
        </p:nvSpPr>
        <p:spPr>
          <a:xfrm>
            <a:off x="1252728" y="2926080"/>
            <a:ext cx="1033272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FC9E0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CFC9E0"/>
                </a:solidFill>
                <a:latin typeface="Arial"/>
                <a:ea typeface="Arial"/>
                <a:cs typeface="Arial"/>
                <a:sym typeface="Arial"/>
              </a:rPr>
              <a:t>Belépés a gyakorló Odoo környezetbe, a menürendszer és a keresés kipróbálása.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5"/>
          <p:cNvSpPr/>
          <p:nvPr/>
        </p:nvSpPr>
        <p:spPr>
          <a:xfrm>
            <a:off x="566928" y="3355848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D600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15"/>
          <p:cNvSpPr/>
          <p:nvPr/>
        </p:nvSpPr>
        <p:spPr>
          <a:xfrm>
            <a:off x="566928" y="3355848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5"/>
          <p:cNvSpPr/>
          <p:nvPr/>
        </p:nvSpPr>
        <p:spPr>
          <a:xfrm>
            <a:off x="1252728" y="3328416"/>
            <a:ext cx="1033272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2. Alapadatok átnézése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5"/>
          <p:cNvSpPr/>
          <p:nvPr/>
        </p:nvSpPr>
        <p:spPr>
          <a:xfrm>
            <a:off x="1252728" y="3675888"/>
            <a:ext cx="1033272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FC9E0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CFC9E0"/>
                </a:solidFill>
                <a:latin typeface="Arial"/>
                <a:ea typeface="Arial"/>
                <a:cs typeface="Arial"/>
                <a:sym typeface="Arial"/>
              </a:rPr>
              <a:t>Termék- és partnertörzs megtekintése, egy-egy új rekord létrehozása.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5"/>
          <p:cNvSpPr/>
          <p:nvPr/>
        </p:nvSpPr>
        <p:spPr>
          <a:xfrm>
            <a:off x="566928" y="4105656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F0A8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15"/>
          <p:cNvSpPr/>
          <p:nvPr/>
        </p:nvSpPr>
        <p:spPr>
          <a:xfrm>
            <a:off x="566928" y="4105656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15"/>
          <p:cNvSpPr/>
          <p:nvPr/>
        </p:nvSpPr>
        <p:spPr>
          <a:xfrm>
            <a:off x="1252728" y="4078224"/>
            <a:ext cx="1033272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3. Eladási folyamat végigvitele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5"/>
          <p:cNvSpPr/>
          <p:nvPr/>
        </p:nvSpPr>
        <p:spPr>
          <a:xfrm>
            <a:off x="1252728" y="4425696"/>
            <a:ext cx="1033272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FC9E0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CFC9E0"/>
                </a:solidFill>
                <a:latin typeface="Arial"/>
                <a:ea typeface="Arial"/>
                <a:cs typeface="Arial"/>
                <a:sym typeface="Arial"/>
              </a:rPr>
              <a:t>Árajánlattól a kifizetésig — egy teljes értékesítési ügylet.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5"/>
          <p:cNvSpPr/>
          <p:nvPr/>
        </p:nvSpPr>
        <p:spPr>
          <a:xfrm>
            <a:off x="566928" y="4855464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8C86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15"/>
          <p:cNvSpPr/>
          <p:nvPr/>
        </p:nvSpPr>
        <p:spPr>
          <a:xfrm>
            <a:off x="566928" y="4855464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5"/>
          <p:cNvSpPr/>
          <p:nvPr/>
        </p:nvSpPr>
        <p:spPr>
          <a:xfrm>
            <a:off x="1252728" y="4828032"/>
            <a:ext cx="1033272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4. Beszerzési folyamat végigvitele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5"/>
          <p:cNvSpPr/>
          <p:nvPr/>
        </p:nvSpPr>
        <p:spPr>
          <a:xfrm>
            <a:off x="1252728" y="5175504"/>
            <a:ext cx="1033272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FC9E0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CFC9E0"/>
                </a:solidFill>
                <a:latin typeface="Arial"/>
                <a:ea typeface="Arial"/>
                <a:cs typeface="Arial"/>
                <a:sym typeface="Arial"/>
              </a:rPr>
              <a:t>Árajánlatkéréstől a kifizetésig — egy teljes beszerzési ügylet.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1" name="Google Shape;331;p15"/>
          <p:cNvCxnSpPr/>
          <p:nvPr/>
        </p:nvCxnSpPr>
        <p:spPr>
          <a:xfrm>
            <a:off x="566928" y="5760720"/>
            <a:ext cx="3657600" cy="0"/>
          </a:xfrm>
          <a:prstGeom prst="straightConnector1">
            <a:avLst/>
          </a:prstGeom>
          <a:noFill/>
          <a:ln w="12700" cap="flat" cmpd="sng">
            <a:solidFill>
              <a:srgbClr val="8C86A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32" name="Google Shape;332;p15"/>
          <p:cNvSpPr/>
          <p:nvPr/>
        </p:nvSpPr>
        <p:spPr>
          <a:xfrm>
            <a:off x="548640" y="5897880"/>
            <a:ext cx="914400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A93B8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9A93B8"/>
                </a:solidFill>
                <a:latin typeface="Arial"/>
                <a:ea typeface="Arial"/>
                <a:cs typeface="Arial"/>
                <a:sym typeface="Arial"/>
              </a:rPr>
              <a:t>soft4biz · Odoo ERP gyakorlati alapozó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772</Words>
  <Application>Microsoft Office PowerPoint</Application>
  <PresentationFormat>Widescreen</PresentationFormat>
  <Paragraphs>175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Ferencz Zoltan</cp:lastModifiedBy>
  <cp:revision>1</cp:revision>
  <dcterms:modified xsi:type="dcterms:W3CDTF">2026-09-12T03:35:23Z</dcterms:modified>
</cp:coreProperties>
</file>